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1" r:id="rId1"/>
  </p:sldMasterIdLst>
  <p:sldIdLst>
    <p:sldId id="256" r:id="rId2"/>
    <p:sldId id="276" r:id="rId3"/>
    <p:sldId id="267" r:id="rId4"/>
    <p:sldId id="257" r:id="rId5"/>
    <p:sldId id="266" r:id="rId6"/>
    <p:sldId id="273" r:id="rId7"/>
    <p:sldId id="258" r:id="rId8"/>
    <p:sldId id="259" r:id="rId9"/>
    <p:sldId id="260" r:id="rId10"/>
    <p:sldId id="261" r:id="rId11"/>
    <p:sldId id="262" r:id="rId12"/>
    <p:sldId id="274" r:id="rId13"/>
    <p:sldId id="263" r:id="rId14"/>
    <p:sldId id="264" r:id="rId15"/>
    <p:sldId id="269" r:id="rId16"/>
    <p:sldId id="270" r:id="rId17"/>
    <p:sldId id="268" r:id="rId18"/>
    <p:sldId id="265" r:id="rId19"/>
    <p:sldId id="278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936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81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6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950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3476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57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5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15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48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20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52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46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0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3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2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84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9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0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62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microsoft.com/office/2007/relationships/hdphoto" Target="../media/hdphoto1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5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web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microsoft.com/office/2007/relationships/hdphoto" Target="../media/hdphoto6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573" y="503085"/>
            <a:ext cx="6711654" cy="871257"/>
          </a:xfrm>
        </p:spPr>
        <p:txBody>
          <a:bodyPr>
            <a:noAutofit/>
          </a:bodyPr>
          <a:lstStyle/>
          <a:p>
            <a:r>
              <a:rPr lang="en-IN"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Zomato</a:t>
            </a:r>
            <a:r>
              <a:rPr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 </a:t>
            </a:r>
            <a:r>
              <a:rPr lang="en-IN" sz="4400" b="1" i="0" dirty="0">
                <a:solidFill>
                  <a:schemeClr val="tx1"/>
                </a:solidFill>
                <a:effectLst/>
                <a:latin typeface="Book Antiqua" panose="02040602050305030304" pitchFamily="18" charset="0"/>
              </a:rPr>
              <a:t>Analytics </a:t>
            </a:r>
            <a:r>
              <a:rPr lang="en-IN" sz="4400" b="1" dirty="0">
                <a:solidFill>
                  <a:schemeClr val="tx1"/>
                </a:solidFill>
                <a:latin typeface="Book Antiqua" panose="02040602050305030304" pitchFamily="18" charset="0"/>
              </a:rPr>
              <a:t>Project</a:t>
            </a:r>
            <a:endParaRPr sz="4400" b="1" dirty="0">
              <a:solidFill>
                <a:schemeClr val="tx1"/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6173" y="1898506"/>
            <a:ext cx="6711654" cy="537874"/>
          </a:xfrm>
        </p:spPr>
        <p:txBody>
          <a:bodyPr>
            <a:normAutofit/>
          </a:bodyPr>
          <a:lstStyle/>
          <a:p>
            <a:pPr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dirty="0"/>
              <a:t>Prepared using</a:t>
            </a:r>
            <a:r>
              <a:rPr lang="en-IN" dirty="0"/>
              <a:t> Excel, Tableau, SQL &amp;</a:t>
            </a:r>
            <a:r>
              <a:rPr dirty="0"/>
              <a:t> Power BI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B6BCB4-C19A-4283-BB63-D85B6BDE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3" y="2979594"/>
            <a:ext cx="7877174" cy="30497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114"/>
            <a:ext cx="8229600" cy="428032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AVERAGE PRICE BUCKET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B41A40-B92A-460B-9CB1-9FB8C1016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4460" y="3045726"/>
            <a:ext cx="4241436" cy="359916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86D15-1BF7-409B-9506-818291A53961}"/>
              </a:ext>
            </a:extLst>
          </p:cNvPr>
          <p:cNvSpPr txBox="1"/>
          <p:nvPr/>
        </p:nvSpPr>
        <p:spPr>
          <a:xfrm>
            <a:off x="1074923" y="932816"/>
            <a:ext cx="69941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Google Sans"/>
              </a:rPr>
              <a:t>=IF(ISNUMBER(R2), LOOKUP(R2,{0,1001,2001,3001},{"0-1000","1001-2000","2001-3000","3001+"}),  "No Value")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01A8B-6B5F-4A50-831D-97AEC243BAD9}"/>
              </a:ext>
            </a:extLst>
          </p:cNvPr>
          <p:cNvSpPr txBox="1"/>
          <p:nvPr/>
        </p:nvSpPr>
        <p:spPr>
          <a:xfrm>
            <a:off x="257175" y="1773635"/>
            <a:ext cx="44042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Average Price Bucket is </a:t>
            </a:r>
            <a:r>
              <a:rPr lang="en-IN" sz="1600" b="0" i="0" dirty="0">
                <a:effectLst/>
                <a:latin typeface="Google Sans"/>
              </a:rPr>
              <a:t>Used for quality assessment.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By using the above Formula we have Divided the Average Price of reasonable size to find out how many restaurants falls in each buckets.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If the price is between “0-1000” It would be under one Bucket, where as if it is under “1001-2000” price it would fall under other Bucket, same with other 2  if the price is between “2001-3000” and “3001 +” then it would be in different Buckets.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In the above chart we can see that “0-1000” Price Bucket category has the Maximum count of Numbers which is “8.38k” when compared to other Price Buckets.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7C8EAE-696A-47EE-B985-4B0697CEB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0910" y="937789"/>
            <a:ext cx="2975890" cy="24327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225" y="405083"/>
            <a:ext cx="8229600" cy="534893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PERCENTAGE OF RESTAURANTs “Has_</a:t>
            </a:r>
            <a:r>
              <a:rPr sz="2400" dirty="0">
                <a:latin typeface="Google Sans"/>
              </a:rPr>
              <a:t>Table</a:t>
            </a:r>
            <a:r>
              <a:rPr lang="en-IN" sz="2400" dirty="0">
                <a:latin typeface="Google Sans"/>
              </a:rPr>
              <a:t>_</a:t>
            </a:r>
            <a:r>
              <a:rPr sz="2400" dirty="0">
                <a:latin typeface="Google Sans"/>
              </a:rPr>
              <a:t>Booking</a:t>
            </a:r>
            <a:r>
              <a:rPr lang="en-IN" sz="2400" dirty="0">
                <a:latin typeface="Google Sans"/>
              </a:rPr>
              <a:t>"</a:t>
            </a:r>
            <a:endParaRPr sz="2400" dirty="0">
              <a:latin typeface="Google Sans"/>
            </a:endParaRP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3F30DD3-34D9-4BC2-A700-C708EC634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1731" y="2988343"/>
            <a:ext cx="4572000" cy="3464574"/>
          </a:xfr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179EEB-1270-4338-9ED6-34F601350FCB}"/>
              </a:ext>
            </a:extLst>
          </p:cNvPr>
          <p:cNvSpPr txBox="1"/>
          <p:nvPr/>
        </p:nvSpPr>
        <p:spPr>
          <a:xfrm>
            <a:off x="457200" y="1743212"/>
            <a:ext cx="343852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Quick operational capability insight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above pie chart represents the distribution of Restaurants based on the availability of table booking.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which </a:t>
            </a:r>
            <a:r>
              <a:rPr lang="en-US" sz="1600" dirty="0">
                <a:latin typeface="Google Sans"/>
              </a:rPr>
              <a:t>“</a:t>
            </a:r>
            <a:r>
              <a:rPr lang="en-US" sz="1600" b="0" i="0" dirty="0">
                <a:effectLst/>
                <a:latin typeface="Google Sans"/>
              </a:rPr>
              <a:t>87.88%” of restaurants “Do NOT” provide </a:t>
            </a:r>
            <a:r>
              <a:rPr lang="en-US" sz="1600" dirty="0">
                <a:latin typeface="Google Sans"/>
              </a:rPr>
              <a:t>T</a:t>
            </a:r>
            <a:r>
              <a:rPr lang="en-US" sz="1600" b="0" i="0" dirty="0">
                <a:effectLst/>
                <a:latin typeface="Google Sans"/>
              </a:rPr>
              <a:t>able bookings, where as “12.12%” of Restaurants are ”Yes” which provides Table booking Services.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Green portion indicates “Restaurants without table booking”, while the “Red portion” represents restaurants with </a:t>
            </a:r>
            <a:r>
              <a:rPr lang="en-US" sz="1600" dirty="0">
                <a:latin typeface="Google Sans"/>
              </a:rPr>
              <a:t>T</a:t>
            </a:r>
            <a:r>
              <a:rPr lang="en-US" sz="1600" b="0" i="0" dirty="0">
                <a:effectLst/>
                <a:latin typeface="Google Sans"/>
              </a:rPr>
              <a:t>able bookings.</a:t>
            </a:r>
            <a:endParaRPr lang="en-IN" sz="1600" dirty="0"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554A8-89E6-4D1B-941C-316412BB1C0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7125" y1="75500" x2="47125" y2="75500"/>
                        <a14:foregroundMark x1="46625" y1="75375" x2="46625" y2="75375"/>
                        <a14:foregroundMark x1="47250" y1="75500" x2="47500" y2="75250"/>
                        <a14:foregroundMark x1="46875" y1="75625" x2="45375" y2="75500"/>
                        <a14:foregroundMark x1="47750" y1="75625" x2="47375" y2="74125"/>
                        <a14:foregroundMark x1="47625" y1="75000" x2="47625" y2="75000"/>
                        <a14:foregroundMark x1="47250" y1="74750" x2="47250" y2="74750"/>
                        <a14:foregroundMark x1="47250" y1="74750" x2="47250" y2="74750"/>
                        <a14:foregroundMark x1="47125" y1="75125" x2="47375" y2="74750"/>
                        <a14:backgroundMark x1="38000" y1="32500" x2="38000" y2="32500"/>
                        <a14:backgroundMark x1="38000" y1="32500" x2="38000" y2="32500"/>
                        <a14:backgroundMark x1="38000" y1="32500" x2="27750" y2="37750"/>
                        <a14:backgroundMark x1="27750" y1="37750" x2="21500" y2="47375"/>
                        <a14:backgroundMark x1="21500" y1="47375" x2="20125" y2="55125"/>
                        <a14:backgroundMark x1="20125" y1="55125" x2="23500" y2="65125"/>
                        <a14:backgroundMark x1="23500" y1="65125" x2="18375" y2="58625"/>
                        <a14:backgroundMark x1="18375" y1="58625" x2="19250" y2="41250"/>
                        <a14:backgroundMark x1="19250" y1="41250" x2="24000" y2="32500"/>
                        <a14:backgroundMark x1="24000" y1="32500" x2="32750" y2="23250"/>
                        <a14:backgroundMark x1="32750" y1="23250" x2="43250" y2="18250"/>
                        <a14:backgroundMark x1="43250" y1="18250" x2="56750" y2="19250"/>
                        <a14:backgroundMark x1="56750" y1="19250" x2="90250" y2="37375"/>
                        <a14:backgroundMark x1="90250" y1="37375" x2="91750" y2="47875"/>
                        <a14:backgroundMark x1="91750" y1="47875" x2="85750" y2="53875"/>
                        <a14:backgroundMark x1="85750" y1="53875" x2="79250" y2="49500"/>
                        <a14:backgroundMark x1="79250" y1="49500" x2="70000" y2="34625"/>
                        <a14:backgroundMark x1="70000" y1="34625" x2="50500" y2="28875"/>
                        <a14:backgroundMark x1="50500" y1="28875" x2="43000" y2="29375"/>
                        <a14:backgroundMark x1="43000" y1="29375" x2="36625" y2="32750"/>
                        <a14:backgroundMark x1="27375" y1="70250" x2="34375" y2="71375"/>
                        <a14:backgroundMark x1="34375" y1="71375" x2="42125" y2="71000"/>
                        <a14:backgroundMark x1="42125" y1="71000" x2="44750" y2="77750"/>
                        <a14:backgroundMark x1="47399" y1="74193" x2="49125" y2="71875"/>
                        <a14:backgroundMark x1="46984" y1="74750" x2="47301" y2="74325"/>
                        <a14:backgroundMark x1="46632" y1="75223" x2="46984" y2="74750"/>
                        <a14:backgroundMark x1="44750" y1="77750" x2="45846" y2="76279"/>
                        <a14:backgroundMark x1="49125" y1="71875" x2="56375" y2="68625"/>
                        <a14:backgroundMark x1="56375" y1="68625" x2="61000" y2="75000"/>
                        <a14:backgroundMark x1="61000" y1="75000" x2="70250" y2="74375"/>
                        <a14:backgroundMark x1="70250" y1="74375" x2="65500" y2="69000"/>
                        <a14:backgroundMark x1="65500" y1="69000" x2="71875" y2="66000"/>
                        <a14:backgroundMark x1="71875" y1="66000" x2="81750" y2="71875"/>
                        <a14:backgroundMark x1="81750" y1="71875" x2="74750" y2="81000"/>
                        <a14:backgroundMark x1="74750" y1="81000" x2="63375" y2="85875"/>
                        <a14:backgroundMark x1="63375" y1="85875" x2="42500" y2="87875"/>
                        <a14:backgroundMark x1="42500" y1="87875" x2="35000" y2="84000"/>
                        <a14:backgroundMark x1="35000" y1="84000" x2="27750" y2="76500"/>
                        <a14:backgroundMark x1="27750" y1="76500" x2="29125" y2="72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8468" y="329453"/>
            <a:ext cx="3438525" cy="3438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97E1AF-C9DC-49BB-BC0D-367B57579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67" y="3420035"/>
            <a:ext cx="8345065" cy="31149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561E7-91F9-44F2-813B-FBAAC3C0A139}"/>
              </a:ext>
            </a:extLst>
          </p:cNvPr>
          <p:cNvSpPr txBox="1"/>
          <p:nvPr/>
        </p:nvSpPr>
        <p:spPr>
          <a:xfrm>
            <a:off x="399466" y="314062"/>
            <a:ext cx="6512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Google Sans"/>
              </a:rPr>
              <a:t>% OF Restaurants on Table Booking Script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1C4E0B-109F-4F6A-8FAA-572908297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467" y="1066495"/>
            <a:ext cx="5865516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What the query does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Groups all restaurants by whether they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have table booking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(Yes / No)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Counts how many restaurants fall into each group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Divides each group’s count by the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number of restaurants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Multiplies by 100 and rounds to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2 decimal places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to get percentages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BED9C9-E4F4-4B77-B837-26F232740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24" b="97619" l="10000" r="90000">
                        <a14:foregroundMark x1="39000" y1="85714" x2="39000" y2="85714"/>
                        <a14:foregroundMark x1="35000" y1="70238" x2="24667" y2="95238"/>
                        <a14:foregroundMark x1="24667" y1="95238" x2="46000" y2="98214"/>
                        <a14:foregroundMark x1="46000" y1="98214" x2="65667" y2="97619"/>
                        <a14:foregroundMark x1="65667" y1="97619" x2="75667" y2="73214"/>
                        <a14:foregroundMark x1="75667" y1="73214" x2="37667" y2="70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49789" y="1532965"/>
            <a:ext cx="3245223" cy="189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09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9376"/>
            <a:ext cx="8229600" cy="500249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PERCENTAGE OF RESTAURANTs “Has_</a:t>
            </a:r>
            <a:r>
              <a:rPr sz="2400" dirty="0">
                <a:latin typeface="Google Sans"/>
              </a:rPr>
              <a:t>Online</a:t>
            </a:r>
            <a:r>
              <a:rPr lang="en-IN" sz="2400" dirty="0">
                <a:latin typeface="Google Sans"/>
              </a:rPr>
              <a:t>_</a:t>
            </a:r>
            <a:r>
              <a:rPr sz="2400" dirty="0">
                <a:latin typeface="Google Sans"/>
              </a:rPr>
              <a:t>Delivery</a:t>
            </a:r>
            <a:r>
              <a:rPr lang="en-IN" sz="2400" dirty="0">
                <a:latin typeface="Google Sans"/>
              </a:rPr>
              <a:t>"</a:t>
            </a:r>
            <a:endParaRPr sz="2400" dirty="0">
              <a:latin typeface="Google Sans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340B2B-89B8-433B-910B-D717BD8002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6516" y="1594696"/>
            <a:ext cx="4598896" cy="326501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C7A0F2-1413-4174-BF6B-155C1A4BF012}"/>
              </a:ext>
            </a:extLst>
          </p:cNvPr>
          <p:cNvSpPr txBox="1"/>
          <p:nvPr/>
        </p:nvSpPr>
        <p:spPr>
          <a:xfrm>
            <a:off x="286870" y="1594696"/>
            <a:ext cx="366712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dirty="0">
                <a:latin typeface="Google Sans"/>
              </a:rPr>
              <a:t>Q</a:t>
            </a:r>
            <a:r>
              <a:rPr lang="en-US" sz="1600" b="0" i="0" dirty="0">
                <a:effectLst/>
                <a:latin typeface="Google Sans"/>
              </a:rPr>
              <a:t>uick operational capability insight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this Donut chart we can see the percentage of restaurants that provide online delivery services.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which “74.34%” of restaurants “Do NOT” offer online delivery Services, where as “25.66%” of Restaurants are ”Yes” which </a:t>
            </a:r>
            <a:r>
              <a:rPr lang="en-US" sz="1600" dirty="0">
                <a:latin typeface="Google Sans"/>
              </a:rPr>
              <a:t>P</a:t>
            </a:r>
            <a:r>
              <a:rPr lang="en-US" sz="1600" b="0" i="0" dirty="0">
                <a:effectLst/>
                <a:latin typeface="Google Sans"/>
              </a:rPr>
              <a:t>rovide </a:t>
            </a:r>
            <a:r>
              <a:rPr lang="en-US" sz="1600" dirty="0">
                <a:latin typeface="Google Sans"/>
              </a:rPr>
              <a:t>O</a:t>
            </a:r>
            <a:r>
              <a:rPr lang="en-US" sz="1600" b="0" i="0" dirty="0">
                <a:effectLst/>
                <a:latin typeface="Google Sans"/>
              </a:rPr>
              <a:t>nline </a:t>
            </a:r>
            <a:r>
              <a:rPr lang="en-US" sz="1600" dirty="0">
                <a:latin typeface="Google Sans"/>
              </a:rPr>
              <a:t>D</a:t>
            </a:r>
            <a:r>
              <a:rPr lang="en-US" sz="1600" b="0" i="0" dirty="0">
                <a:effectLst/>
                <a:latin typeface="Google Sans"/>
              </a:rPr>
              <a:t>elivery Services.</a:t>
            </a:r>
            <a:br>
              <a:rPr lang="en-US" sz="1600" b="0" i="0" dirty="0">
                <a:effectLst/>
                <a:latin typeface="Google Sans"/>
              </a:rPr>
            </a:b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The larger blue portion represents “Restaurants without online delivery”, while the smaller segment indicates “Restaurants with online delivery service”.</a:t>
            </a:r>
            <a:endParaRPr lang="en-IN" sz="1600" dirty="0">
              <a:latin typeface="Google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EC3FF-668F-4A56-9990-F9540383F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67" b="89367" l="959" r="98356">
                        <a14:foregroundMark x1="47945" y1="80000" x2="47945" y2="80000"/>
                        <a14:foregroundMark x1="52055" y1="80506" x2="52055" y2="80506"/>
                        <a14:foregroundMark x1="98630" y1="75190" x2="98630" y2="75190"/>
                        <a14:foregroundMark x1="5342" y1="72658" x2="5342" y2="72658"/>
                        <a14:foregroundMark x1="959" y1="75696" x2="959" y2="75696"/>
                        <a14:foregroundMark x1="45342" y1="37215" x2="45342" y2="37215"/>
                        <a14:foregroundMark x1="40822" y1="37468" x2="40822" y2="37468"/>
                        <a14:backgroundMark x1="34521" y1="66076" x2="34521" y2="66076"/>
                        <a14:backgroundMark x1="30959" y1="64557" x2="30959" y2="64557"/>
                        <a14:backgroundMark x1="30959" y1="64557" x2="30959" y2="645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6774" y="4686379"/>
            <a:ext cx="4858288" cy="26287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446" y="344463"/>
            <a:ext cx="8229600" cy="447582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CUISINES</a:t>
            </a:r>
            <a:r>
              <a:rPr sz="2400" dirty="0">
                <a:latin typeface="Google Sans"/>
              </a:rPr>
              <a:t> &amp; </a:t>
            </a:r>
            <a:r>
              <a:rPr lang="en-IN" sz="2400" dirty="0">
                <a:latin typeface="Google Sans"/>
              </a:rPr>
              <a:t>CITY RATINGS</a:t>
            </a:r>
            <a:endParaRPr sz="2400" dirty="0">
              <a:latin typeface="Google San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49CAC24-D5AC-4FAA-A2AB-5B3211A9D4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4756" y="1272988"/>
            <a:ext cx="4398110" cy="52040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BE612D-7BBD-4A01-BB7A-5E2F40FC5155}"/>
              </a:ext>
            </a:extLst>
          </p:cNvPr>
          <p:cNvSpPr txBox="1"/>
          <p:nvPr/>
        </p:nvSpPr>
        <p:spPr>
          <a:xfrm>
            <a:off x="268940" y="1272988"/>
            <a:ext cx="424030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Multi-cuisine dominance identified, it helps in menu &amp; expansion strategy</a:t>
            </a: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table presents the average restaurant ratings across different cities and their popular cuisines.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Each row represents a city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Cuisines column shows commonly served cuisines in that city.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Average of Rating column reflects the overall customer rating for restaurants in that city.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Most cities show a high and consistent average rating of around 4.9, indicating strong customer satisfaction across multiple locations and cuisines.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0CC17B-C1AF-449D-889F-35296DE2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78" b="89778" l="8889" r="90667">
                        <a14:foregroundMark x1="46667" y1="39111" x2="32889" y2="48889"/>
                        <a14:foregroundMark x1="32889" y1="48889" x2="41333" y2="37778"/>
                        <a14:foregroundMark x1="54667" y1="42667" x2="46667" y2="52889"/>
                        <a14:foregroundMark x1="46667" y1="52889" x2="54667" y2="44889"/>
                        <a14:foregroundMark x1="56000" y1="40889" x2="45778" y2="49333"/>
                        <a14:foregroundMark x1="45778" y1="49333" x2="44000" y2="61778"/>
                        <a14:foregroundMark x1="68444" y1="36889" x2="62667" y2="52889"/>
                        <a14:foregroundMark x1="62667" y1="52889" x2="62667" y2="59111"/>
                        <a14:foregroundMark x1="9333" y1="60889" x2="11556" y2="70222"/>
                        <a14:foregroundMark x1="89778" y1="57333" x2="89778" y2="69778"/>
                        <a14:foregroundMark x1="90667" y1="66667" x2="90667" y2="59556"/>
                        <a14:foregroundMark x1="38667" y1="28000" x2="32889" y2="34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0513" y="1985962"/>
            <a:ext cx="3943351" cy="394335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3E7BD-FBD8-418F-ADF4-0B3CEF843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9993"/>
            <a:ext cx="7055380" cy="509307"/>
          </a:xfrm>
        </p:spPr>
        <p:txBody>
          <a:bodyPr>
            <a:normAutofit fontScale="90000"/>
          </a:bodyPr>
          <a:lstStyle/>
          <a:p>
            <a:r>
              <a:rPr lang="en-IN" sz="3100" dirty="0">
                <a:latin typeface="Google Sans"/>
              </a:rPr>
              <a:t>KPI’s</a:t>
            </a:r>
            <a:r>
              <a:rPr lang="en-IN" sz="2800" dirty="0">
                <a:latin typeface="Google Sans"/>
              </a:rPr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9D6031-8CC8-4C8C-9336-39FD669F4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10" y="2042278"/>
            <a:ext cx="8086218" cy="92223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2CED4E-933D-4919-92E4-414005E1FCD8}"/>
              </a:ext>
            </a:extLst>
          </p:cNvPr>
          <p:cNvSpPr txBox="1"/>
          <p:nvPr/>
        </p:nvSpPr>
        <p:spPr>
          <a:xfrm>
            <a:off x="528890" y="3556018"/>
            <a:ext cx="80862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Restaurants (9,551):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Indicates the overall scale of the restaurant dataset.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Countries (15):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Shows global presence across multiple countries.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Cities (141):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Represents wide geographic city-level coverage.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Total Cuisines (1,825):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Reflects high diversity of food options.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Average Rating (2.89):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 Shows moderate overall customer satisfaction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45E461-130F-4CFA-BCDF-3F683EA4D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487" r="94136">
                        <a14:foregroundMark x1="15055" y1="25000" x2="15055" y2="25000"/>
                        <a14:foregroundMark x1="7132" y1="15357" x2="7132" y2="15357"/>
                        <a14:foregroundMark x1="7132" y1="15357" x2="7132" y2="15357"/>
                        <a14:foregroundMark x1="3487" y1="17500" x2="3487" y2="17500"/>
                        <a14:foregroundMark x1="79398" y1="53214" x2="79398" y2="53214"/>
                        <a14:foregroundMark x1="90491" y1="16429" x2="90491" y2="16429"/>
                        <a14:foregroundMark x1="94136" y1="16429" x2="94136" y2="1642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66412" y="324145"/>
            <a:ext cx="4411175" cy="19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7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3C173-16F7-4E2B-87F6-58095100E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23" y="424143"/>
            <a:ext cx="7055380" cy="537882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SLICERS COUNTRY &amp; YEAR WISE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7EFDD-12FE-4542-B9C8-258B31F86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5011" y="1533884"/>
            <a:ext cx="1784280" cy="44071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50452D-0BCE-4E96-A10A-A4FFAF20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785" y="3025781"/>
            <a:ext cx="1851773" cy="2915291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BF91C3FA-F025-41B1-9EAB-1F1366374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823" y="1704334"/>
            <a:ext cx="4171852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Country Slicer:</a:t>
            </a:r>
            <a:r>
              <a:rPr lang="en-US" altLang="en-US" dirty="0">
                <a:latin typeface="Google Sans"/>
              </a:rPr>
              <a:t> Allows filtering restaurant data by selected country for regional analysis &amp; </a:t>
            </a:r>
            <a:r>
              <a:rPr lang="en-US" altLang="en-US" b="1" dirty="0">
                <a:latin typeface="Google Sans"/>
              </a:rPr>
              <a:t>Country-wise View </a:t>
            </a:r>
            <a:r>
              <a:rPr lang="en-US" altLang="en-US" dirty="0">
                <a:latin typeface="Google Sans"/>
              </a:rPr>
              <a:t>Helps compare performance across different countries.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Year Slicer:</a:t>
            </a:r>
            <a:r>
              <a:rPr lang="en-US" altLang="en-US" dirty="0">
                <a:latin typeface="Google Sans"/>
              </a:rPr>
              <a:t> Enables year-wise analysis based on restaurant opening date &amp; </a:t>
            </a:r>
            <a:r>
              <a:rPr lang="en-US" altLang="en-US" b="1" dirty="0">
                <a:latin typeface="Google Sans"/>
              </a:rPr>
              <a:t>Year-wise View:</a:t>
            </a:r>
            <a:r>
              <a:rPr lang="en-US" altLang="en-US" dirty="0">
                <a:latin typeface="Google Sans"/>
              </a:rPr>
              <a:t> Tracks trends and growth over time</a:t>
            </a: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altLang="en-US" dirty="0">
              <a:latin typeface="Google Sans"/>
            </a:endParaRPr>
          </a:p>
          <a:p>
            <a:pPr marL="285750" lvl="0" indent="-2857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Google Sans"/>
              </a:rPr>
              <a:t>Combined Use:</a:t>
            </a:r>
            <a:r>
              <a:rPr lang="en-US" altLang="en-US" dirty="0">
                <a:latin typeface="Google Sans"/>
              </a:rPr>
              <a:t> Provides flexible, focused analysis by country and year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DA3E23-D478-4AB1-9EBA-50949C0BEF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85" b="89617" l="2716" r="95527">
                        <a14:foregroundMark x1="34505" y1="47764" x2="36422" y2="47604"/>
                        <a14:foregroundMark x1="15815" y1="36262" x2="5112" y2="45367"/>
                        <a14:foregroundMark x1="5112" y1="45367" x2="2875" y2="52556"/>
                        <a14:foregroundMark x1="3195" y1="53355" x2="4792" y2="60863"/>
                        <a14:foregroundMark x1="4792" y1="60863" x2="9585" y2="66773"/>
                        <a14:foregroundMark x1="9585" y1="66773" x2="15974" y2="70447"/>
                        <a14:foregroundMark x1="15974" y1="70447" x2="17381" y2="74342"/>
                        <a14:foregroundMark x1="78427" y1="74375" x2="80372" y2="73689"/>
                        <a14:foregroundMark x1="85942" y1="71725" x2="94979" y2="61299"/>
                        <a14:foregroundMark x1="94719" y1="54877" x2="90895" y2="43291"/>
                        <a14:foregroundMark x1="90895" y1="43291" x2="88561" y2="40674"/>
                        <a14:foregroundMark x1="82991" y1="37619" x2="76837" y2="38179"/>
                        <a14:foregroundMark x1="92492" y1="44249" x2="95527" y2="53035"/>
                        <a14:foregroundMark x1="94450" y1="57072" x2="92971" y2="62620"/>
                        <a14:foregroundMark x1="95527" y1="53035" x2="95427" y2="53409"/>
                        <a14:foregroundMark x1="67093" y1="78115" x2="67093" y2="78115"/>
                        <a14:foregroundMark x1="75080" y1="76518" x2="75080" y2="76518"/>
                        <a14:foregroundMark x1="11981" y1="69489" x2="11981" y2="69489"/>
                        <a14:foregroundMark x1="14377" y1="70767" x2="14377" y2="70767"/>
                        <a14:foregroundMark x1="6390" y1="63578" x2="6390" y2="63578"/>
                        <a14:foregroundMark x1="7508" y1="65495" x2="7508" y2="65495"/>
                        <a14:foregroundMark x1="6230" y1="64537" x2="6230" y2="64537"/>
                        <a14:foregroundMark x1="4153" y1="61022" x2="4153" y2="61022"/>
                        <a14:foregroundMark x1="5112" y1="62620" x2="5112" y2="62620"/>
                        <a14:foregroundMark x1="4792" y1="62780" x2="4792" y2="62780"/>
                        <a14:foregroundMark x1="3035" y1="54952" x2="3035" y2="54952"/>
                        <a14:foregroundMark x1="2875" y1="57029" x2="2875" y2="57029"/>
                        <a14:foregroundMark x1="3035" y1="59105" x2="3035" y2="59105"/>
                        <a14:foregroundMark x1="3355" y1="60703" x2="3355" y2="60703"/>
                        <a14:foregroundMark x1="3994" y1="62141" x2="3994" y2="62141"/>
                        <a14:foregroundMark x1="79233" y1="36741" x2="79233" y2="36741"/>
                        <a14:foregroundMark x1="75559" y1="35463" x2="75559" y2="35463"/>
                        <a14:foregroundMark x1="75080" y1="34345" x2="75080" y2="34345"/>
                        <a14:foregroundMark x1="76997" y1="34984" x2="76997" y2="34984"/>
                        <a14:foregroundMark x1="79073" y1="36102" x2="79073" y2="36102"/>
                        <a14:foregroundMark x1="78435" y1="35623" x2="78435" y2="35623"/>
                        <a14:foregroundMark x1="84505" y1="39457" x2="84505" y2="39457"/>
                        <a14:backgroundMark x1="799" y1="51278" x2="1148" y2="53784"/>
                        <a14:backgroundMark x1="4787" y1="65495" x2="8147" y2="73642"/>
                        <a14:backgroundMark x1="4502" y1="64803" x2="4787" y2="65495"/>
                        <a14:backgroundMark x1="3029" y1="61232" x2="3297" y2="61881"/>
                        <a14:backgroundMark x1="8147" y1="73642" x2="6524" y2="67298"/>
                        <a14:backgroundMark x1="16933" y1="74920" x2="35783" y2="80351"/>
                        <a14:backgroundMark x1="35783" y1="80351" x2="51438" y2="81310"/>
                        <a14:backgroundMark x1="51438" y1="81310" x2="42652" y2="80671"/>
                        <a14:backgroundMark x1="42652" y1="80671" x2="51757" y2="82109"/>
                        <a14:backgroundMark x1="51757" y1="82109" x2="60064" y2="82109"/>
                        <a14:backgroundMark x1="60064" y1="82109" x2="67412" y2="82109"/>
                        <a14:backgroundMark x1="67412" y1="82109" x2="82268" y2="78914"/>
                        <a14:backgroundMark x1="82268" y1="78914" x2="89617" y2="75399"/>
                        <a14:backgroundMark x1="89617" y1="75399" x2="99361" y2="62939"/>
                        <a14:backgroundMark x1="99361" y1="62939" x2="97604" y2="53674"/>
                        <a14:backgroundMark x1="97604" y1="53674" x2="96645" y2="61502"/>
                        <a14:backgroundMark x1="96645" y1="61502" x2="92971" y2="67732"/>
                        <a14:backgroundMark x1="92971" y1="67732" x2="81470" y2="76198"/>
                        <a14:backgroundMark x1="81470" y1="76198" x2="56869" y2="82268"/>
                        <a14:backgroundMark x1="83866" y1="36741" x2="89137" y2="40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625" y="2247900"/>
            <a:ext cx="3114724" cy="32563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B0D071-7025-4A4A-B9D7-20772877AA5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865" b="89888" l="9894" r="89753">
                        <a14:foregroundMark x1="42403" y1="7865" x2="62191" y2="106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72000" y="1400175"/>
            <a:ext cx="269557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65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FB8586-03A5-466E-B665-06243419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779671"/>
            <a:ext cx="8715375" cy="482115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8FA4F67-B9D1-44BC-9203-8DCDF0CAA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47120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FINAL DASHBOARD - TABLEAU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FBD58B-88EB-47C6-B136-6F64D890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90" b="89610" l="6094" r="95005">
                        <a14:foregroundMark x1="9191" y1="52048" x2="9191" y2="52048"/>
                        <a14:foregroundMark x1="9590" y1="45654" x2="4595" y2="53546"/>
                        <a14:foregroundMark x1="4595" y1="53546" x2="6094" y2="60639"/>
                        <a14:foregroundMark x1="6094" y1="60639" x2="13387" y2="64036"/>
                        <a14:foregroundMark x1="13387" y1="64036" x2="20779" y2="63836"/>
                        <a14:foregroundMark x1="20779" y1="63836" x2="25275" y2="57742"/>
                        <a14:foregroundMark x1="25275" y1="57742" x2="22278" y2="49151"/>
                        <a14:foregroundMark x1="22278" y1="49151" x2="9590" y2="44056"/>
                        <a14:foregroundMark x1="92549" y1="52216" x2="93906" y2="60539"/>
                        <a14:foregroundMark x1="90110" y1="37263" x2="91805" y2="47653"/>
                        <a14:foregroundMark x1="93906" y1="60539" x2="84216" y2="64336"/>
                        <a14:foregroundMark x1="84216" y1="64336" x2="76523" y2="62038"/>
                        <a14:foregroundMark x1="76523" y1="62038" x2="78322" y2="54945"/>
                        <a14:foregroundMark x1="78322" y1="54945" x2="89910" y2="45654"/>
                        <a14:foregroundMark x1="93207" y1="55245" x2="95005" y2="62238"/>
                        <a14:foregroundMark x1="95005" y1="62238" x2="91409" y2="64735"/>
                        <a14:foregroundMark x1="23477" y1="49550" x2="24675" y2="54146"/>
                        <a14:foregroundMark x1="58641" y1="35265" x2="50450" y2="47253"/>
                        <a14:foregroundMark x1="50450" y1="47253" x2="49351" y2="54845"/>
                        <a14:foregroundMark x1="49351" y1="54845" x2="52348" y2="62637"/>
                        <a14:foregroundMark x1="52348" y1="62637" x2="59341" y2="62438"/>
                        <a14:foregroundMark x1="59341" y1="62438" x2="60639" y2="64336"/>
                        <a14:foregroundMark x1="37862" y1="36164" x2="31768" y2="40160"/>
                        <a14:foregroundMark x1="31768" y1="40160" x2="33367" y2="48052"/>
                        <a14:foregroundMark x1="33367" y1="48052" x2="28771" y2="54845"/>
                        <a14:foregroundMark x1="28771" y1="54845" x2="29870" y2="64735"/>
                        <a14:foregroundMark x1="29870" y1="64735" x2="45654" y2="61838"/>
                        <a14:foregroundMark x1="45654" y1="61838" x2="44855" y2="53746"/>
                        <a14:foregroundMark x1="44855" y1="53746" x2="41558" y2="47552"/>
                        <a14:foregroundMark x1="41558" y1="47552" x2="43257" y2="40260"/>
                        <a14:foregroundMark x1="43257" y1="40260" x2="37662" y2="36164"/>
                        <a14:foregroundMark x1="37662" y1="36164" x2="37562" y2="36164"/>
                        <a14:backgroundMark x1="8192" y1="34765" x2="54146" y2="27572"/>
                        <a14:backgroundMark x1="54146" y1="27572" x2="74825" y2="32168"/>
                        <a14:backgroundMark x1="74825" y1="32168" x2="83417" y2="31668"/>
                        <a14:backgroundMark x1="83417" y1="31668" x2="79321" y2="18981"/>
                        <a14:backgroundMark x1="79321" y1="18981" x2="65934" y2="10989"/>
                        <a14:backgroundMark x1="65934" y1="10989" x2="62737" y2="11289"/>
                        <a14:backgroundMark x1="92408" y1="46553" x2="94505" y2="53546"/>
                        <a14:backgroundMark x1="94505" y1="53546" x2="98601" y2="53646"/>
                        <a14:backgroundMark x1="91808" y1="47652" x2="93506" y2="51848"/>
                        <a14:backgroundMark x1="91708" y1="47353" x2="91708" y2="46953"/>
                        <a14:backgroundMark x1="54246" y1="47453" x2="54446" y2="47752"/>
                        <a14:backgroundMark x1="67133" y1="46254" x2="67433" y2="46354"/>
                        <a14:backgroundMark x1="26274" y1="51349" x2="26573" y2="51149"/>
                        <a14:backgroundMark x1="46653" y1="51848" x2="46753" y2="51449"/>
                        <a14:backgroundMark x1="25974" y1="51848" x2="28771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5977" y="-762772"/>
            <a:ext cx="3876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57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793" y="343474"/>
            <a:ext cx="7055380" cy="661707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CONCLUSION</a:t>
            </a:r>
            <a:endParaRPr sz="2400" dirty="0">
              <a:latin typeface="Google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470" y="1515602"/>
            <a:ext cx="7147177" cy="4831976"/>
          </a:xfrm>
        </p:spPr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India dominates the dataset, with New Delhi alone contributing over half of the total restaurants.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Most restaurants fall in the 0–1000 price range, showing strong presence of budget and mid-range dining.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“Great (3–4)” ratings category has the highest count, indicating generally good customer satisfaction.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Online delivery and table booking adoption is still limited, highlighting scope for digital expansion.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Multi-cuisine restaurants perform consistently well across cities, supporting diverse food preferences.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Time-based analysis reveals growth and seasonal trends, useful for strategic planning and expansion.</a:t>
            </a:r>
          </a:p>
          <a:p>
            <a:pPr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sz="1500" dirty="0"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37C5B-0390-444A-A0F8-8B18E53C3CF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40" b="96920" l="10000" r="90000">
                        <a14:foregroundMark x1="55280" y1="7320" x2="55280" y2="7320"/>
                        <a14:foregroundMark x1="53840" y1="9040" x2="53840" y2="9040"/>
                        <a14:foregroundMark x1="53840" y1="9040" x2="53840" y2="9040"/>
                        <a14:foregroundMark x1="32280" y1="30840" x2="32280" y2="30840"/>
                        <a14:foregroundMark x1="50160" y1="94440" x2="50160" y2="94440"/>
                        <a14:foregroundMark x1="18800" y1="85560" x2="18800" y2="85560"/>
                        <a14:foregroundMark x1="16560" y1="87680" x2="16560" y2="87680"/>
                        <a14:foregroundMark x1="16560" y1="87680" x2="16560" y2="87680"/>
                        <a14:foregroundMark x1="16560" y1="87680" x2="16560" y2="87680"/>
                        <a14:foregroundMark x1="16040" y1="78680" x2="14480" y2="86560"/>
                        <a14:foregroundMark x1="14480" y1="86560" x2="20360" y2="90920"/>
                        <a14:foregroundMark x1="20360" y1="90920" x2="36640" y2="94800"/>
                        <a14:foregroundMark x1="36640" y1="94800" x2="48440" y2="94560"/>
                        <a14:foregroundMark x1="41280" y1="96160" x2="49280" y2="96920"/>
                        <a14:foregroundMark x1="49280" y1="96920" x2="72480" y2="93880"/>
                        <a14:foregroundMark x1="82280" y1="76320" x2="87800" y2="80960"/>
                        <a14:foregroundMark x1="87800" y1="80960" x2="84360" y2="88040"/>
                        <a14:foregroundMark x1="84360" y1="88040" x2="78160" y2="92040"/>
                        <a14:foregroundMark x1="78160" y1="92040" x2="72080" y2="93760"/>
                        <a14:foregroundMark x1="59920" y1="9280" x2="59920" y2="9280"/>
                        <a14:foregroundMark x1="57560" y1="5840" x2="57560" y2="5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0547" y="76200"/>
            <a:ext cx="67818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background with yellow text">
            <a:extLst>
              <a:ext uri="{FF2B5EF4-FFF2-40B4-BE49-F238E27FC236}">
                <a16:creationId xmlns:a16="http://schemas.microsoft.com/office/drawing/2014/main" id="{320ED172-AB3F-4705-8365-CA12E2E15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471"/>
            <a:ext cx="9144000" cy="6661355"/>
          </a:xfrm>
          <a:prstGeom prst="rect">
            <a:avLst/>
          </a:prstGeom>
        </p:spPr>
      </p:pic>
      <p:pic>
        <p:nvPicPr>
          <p:cNvPr id="5" name="Picture 4" descr="A hand holding a phone and a toy on a red scooter">
            <a:extLst>
              <a:ext uri="{FF2B5EF4-FFF2-40B4-BE49-F238E27FC236}">
                <a16:creationId xmlns:a16="http://schemas.microsoft.com/office/drawing/2014/main" id="{13D0CB4F-2C64-BC57-9658-34A510DE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1897"/>
            <a:ext cx="9144000" cy="3146322"/>
          </a:xfrm>
          <a:prstGeom prst="rect">
            <a:avLst/>
          </a:prstGeom>
        </p:spPr>
      </p:pic>
      <p:pic>
        <p:nvPicPr>
          <p:cNvPr id="7" name="Picture 6" descr="A person holding a bag and pointing to a large cellphone">
            <a:extLst>
              <a:ext uri="{FF2B5EF4-FFF2-40B4-BE49-F238E27FC236}">
                <a16:creationId xmlns:a16="http://schemas.microsoft.com/office/drawing/2014/main" id="{36FC607D-1996-8724-BD79-171997F3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"/>
            <a:ext cx="9144000" cy="27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058EB4-459C-490F-8EF9-16B073D2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36" y="901699"/>
            <a:ext cx="7139463" cy="4100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102B8-8EC8-490D-938E-E4A411A53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2917" y1="39333" x2="32917" y2="39333"/>
                        <a14:foregroundMark x1="49167" y1="56500" x2="49167" y2="56500"/>
                        <a14:foregroundMark x1="49500" y1="50167" x2="49500" y2="50167"/>
                        <a14:foregroundMark x1="49500" y1="38667" x2="49500" y2="38667"/>
                        <a14:foregroundMark x1="34167" y1="32333" x2="34167" y2="32333"/>
                        <a14:foregroundMark x1="51750" y1="21333" x2="51750" y2="21333"/>
                        <a14:foregroundMark x1="35500" y1="36167" x2="35500" y2="36167"/>
                        <a14:foregroundMark x1="32583" y1="36167" x2="32583" y2="36167"/>
                        <a14:foregroundMark x1="32583" y1="36167" x2="39000" y2="39333"/>
                        <a14:foregroundMark x1="38000" y1="34167" x2="38000" y2="34167"/>
                        <a14:foregroundMark x1="37083" y1="34167" x2="37083" y2="34167"/>
                        <a14:foregroundMark x1="35500" y1="36667" x2="35500" y2="36667"/>
                        <a14:foregroundMark x1="37417" y1="37333" x2="37417" y2="37333"/>
                        <a14:foregroundMark x1="36083" y1="35500" x2="36083" y2="35500"/>
                        <a14:foregroundMark x1="43167" y1="81500" x2="43167" y2="81500"/>
                        <a14:foregroundMark x1="46667" y1="84667" x2="46667" y2="84667"/>
                        <a14:foregroundMark x1="75083" y1="80167" x2="75083" y2="80167"/>
                        <a14:foregroundMark x1="64250" y1="54000" x2="64250" y2="54000"/>
                        <a14:foregroundMark x1="61333" y1="46333" x2="61333" y2="46333"/>
                        <a14:foregroundMark x1="51417" y1="20167" x2="51417" y2="20167"/>
                        <a14:foregroundMark x1="58167" y1="33500" x2="58167" y2="33500"/>
                        <a14:foregroundMark x1="35750" y1="62333" x2="35750" y2="62333"/>
                        <a14:foregroundMark x1="48583" y1="50833" x2="48583" y2="50833"/>
                        <a14:foregroundMark x1="35500" y1="34167" x2="35500" y2="34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50582" y="5002306"/>
            <a:ext cx="3878728" cy="19393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159BD-5909-4793-821D-3403575962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583" y="4186518"/>
            <a:ext cx="2755152" cy="275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16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F932E-E398-4FE9-A094-003A5C98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34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D1B6B-D8EE-4E03-95BF-3C4E17DB3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432"/>
            <a:ext cx="8229600" cy="408921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28C9-C555-4DB7-B90A-3BC0AB73C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820270"/>
            <a:ext cx="8229600" cy="56006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latin typeface="Google Sans"/>
              </a:rPr>
              <a:t>1. Build a country Map Table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2. Build a Calendar Table using the Column Date-key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 Add all the below Columns in the Calendar Table using the Formulas.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(A) .Year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(B) .Month no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(C) .Month full name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(D) .Quarter (Q1,Q2,Q3,Q4)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(E) . Year Month ( YYYY-MMM)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(F) . Week day no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(G) .Week day name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(H) .Financial Month ( April = FM1, May= FM2  …. March = FM12)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    (I) . Financial Quarter ( Quarters based on Financial Month)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3. Find the Numbers of Restaurants based on City and Country.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4. Numbers of Restaurants opening based on Year , Quarter , Month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5. Count of Restaurants based on Average Ratings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6. Create buckets based on Average Price of reasonable size and find out how many Restaurants falls in each buckets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7. Percentage of Restaurants based on "Has _ Table _ booking"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8. Percentage of Restaurants based on "Has _ Online _ delivery"</a:t>
            </a:r>
          </a:p>
          <a:p>
            <a:pPr marL="0" indent="0">
              <a:buNone/>
            </a:pPr>
            <a:r>
              <a:rPr lang="en-US" sz="1200" dirty="0">
                <a:latin typeface="Google Sans"/>
              </a:rPr>
              <a:t>9. Develop Charts based on Cuisines, City, Ratings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2A4B0D-6AFA-4037-9E53-D63E6C22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44" b="89776" l="9744" r="92492">
                        <a14:foregroundMark x1="10703" y1="60064" x2="10703" y2="60064"/>
                        <a14:foregroundMark x1="91534" y1="57188" x2="91534" y2="57188"/>
                        <a14:foregroundMark x1="9744" y1="57987" x2="9744" y2="57987"/>
                        <a14:foregroundMark x1="92492" y1="53195" x2="92492" y2="53195"/>
                        <a14:foregroundMark x1="91693" y1="51757" x2="91693" y2="51757"/>
                        <a14:foregroundMark x1="91534" y1="51278" x2="91534" y2="51278"/>
                        <a14:backgroundMark x1="35304" y1="79393" x2="58946" y2="81470"/>
                        <a14:backgroundMark x1="58946" y1="81470" x2="94569" y2="72045"/>
                        <a14:backgroundMark x1="94569" y1="72045" x2="87540" y2="69489"/>
                        <a14:backgroundMark x1="87540" y1="69489" x2="57987" y2="81789"/>
                        <a14:backgroundMark x1="57987" y1="81789" x2="48882" y2="81150"/>
                        <a14:backgroundMark x1="48882" y1="81150" x2="57029" y2="86102"/>
                        <a14:backgroundMark x1="57029" y1="86102" x2="77157" y2="82428"/>
                        <a14:backgroundMark x1="77157" y1="82428" x2="83866" y2="79872"/>
                        <a14:backgroundMark x1="83866" y1="79872" x2="91054" y2="74281"/>
                        <a14:backgroundMark x1="91054" y1="74281" x2="87061" y2="70927"/>
                        <a14:backgroundMark x1="43770" y1="79393" x2="59105" y2="80511"/>
                        <a14:backgroundMark x1="59105" y1="80511" x2="65974" y2="78594"/>
                        <a14:backgroundMark x1="65974" y1="78594" x2="45367" y2="801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631" y="508746"/>
            <a:ext cx="6456737" cy="64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4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6916"/>
            <a:ext cx="8229600" cy="523221"/>
          </a:xfrm>
        </p:spPr>
        <p:txBody>
          <a:bodyPr>
            <a:noAutofit/>
          </a:bodyPr>
          <a:lstStyle/>
          <a:p>
            <a:r>
              <a:rPr lang="en-US" sz="2400" dirty="0">
                <a:latin typeface="Google Sans"/>
              </a:rPr>
              <a:t>COUNTRY MAP TABLE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BEC285-7398-49A9-B3CB-55F0F1C9D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088" y="3179704"/>
            <a:ext cx="7196324" cy="34084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B821DD-23F8-43E6-B7C0-4198FE5B3DE5}"/>
              </a:ext>
            </a:extLst>
          </p:cNvPr>
          <p:cNvSpPr txBox="1"/>
          <p:nvPr/>
        </p:nvSpPr>
        <p:spPr>
          <a:xfrm>
            <a:off x="2867585" y="695598"/>
            <a:ext cx="3695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400" dirty="0"/>
              <a:t>=VLOOKUP(C2,Sheet1! A2:B17, 2,False)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17966-AD65-452F-9243-5993C993AD10}"/>
              </a:ext>
            </a:extLst>
          </p:cNvPr>
          <p:cNvSpPr txBox="1"/>
          <p:nvPr/>
        </p:nvSpPr>
        <p:spPr>
          <a:xfrm>
            <a:off x="662244" y="1328429"/>
            <a:ext cx="78195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A world map highlighting selected countries in different colors, with others shown in grey.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The highlighted countries include United States, Canada, Brazil, United Kingdom, Turkey, India, Sri Lanka, Philippines, Indonesia, Singapore, South Africa, Australia, and New Zealand.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dirty="0">
                <a:latin typeface="Google Sans"/>
              </a:rPr>
              <a:t>Used in dashboards to visualize and compare country-wise data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80431-5931-47BF-98C9-AB1BD617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895" y1="26549" x2="21895" y2="26549"/>
                        <a14:foregroundMark x1="22386" y1="20354" x2="22386" y2="20354"/>
                        <a14:foregroundMark x1="21569" y1="18584" x2="21732" y2="40487"/>
                        <a14:foregroundMark x1="21732" y1="40487" x2="25163" y2="28982"/>
                        <a14:foregroundMark x1="25163" y1="28982" x2="25980" y2="32965"/>
                        <a14:foregroundMark x1="81046" y1="26770" x2="81046" y2="2677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8187" y="690137"/>
            <a:ext cx="6853243" cy="506154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9776C-D249-4B1E-A7EF-C2B3BAC4E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8636"/>
            <a:ext cx="7772400" cy="464026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CALENDAR MAP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AC8F6-0824-4D4E-8C35-0A96A458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29" y="3527971"/>
            <a:ext cx="8517592" cy="3062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0C3954-5D2F-4F43-8B20-73ED8D98C0A1}"/>
              </a:ext>
            </a:extLst>
          </p:cNvPr>
          <p:cNvSpPr txBox="1"/>
          <p:nvPr/>
        </p:nvSpPr>
        <p:spPr>
          <a:xfrm>
            <a:off x="615203" y="1075120"/>
            <a:ext cx="822511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Year =YEAR('Raw Data'!T2:T9552)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Month no =MONTH('Raw Data'!T2:T9552)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Month Full Name =TEXT('Raw Data'!T2:T9552,"mmmm")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Quarter =ROUNDUP(MONTH('Raw Data'!T2:T9552)/3,0)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Year Month =DATEDIF('Raw Data'!T2:T9552,'Raw Data'!AB2,"YM")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Week day no =+WEEKNUM('Raw Data'!T2,1)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Week day name =TEXT('Raw Data'!T2:T9552,"dddd")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Financial Month =IF(MONTH('Raw Data'!T2)&gt;=4, MONTH('Raw Data'!T2)-3, MONTH('Raw Data'!T2)+9)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400" dirty="0">
                <a:latin typeface="Google Sans"/>
              </a:rPr>
              <a:t>Financial Quarter ="Q"&amp;INT((MOD(MONTH('Raw Data'!T2)-4,12))/3)+1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E451F9-C2F5-44F9-AF16-D893506F71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8239" y1="46429" x2="18239" y2="46429"/>
                        <a14:foregroundMark x1="17925" y1="37857" x2="14465" y2="51429"/>
                        <a14:foregroundMark x1="14465" y1="51429" x2="21541" y2="57143"/>
                        <a14:foregroundMark x1="21541" y1="57143" x2="19811" y2="38929"/>
                        <a14:foregroundMark x1="19811" y1="38929" x2="17767" y2="37500"/>
                        <a14:foregroundMark x1="15881" y1="61429" x2="15881" y2="61429"/>
                        <a14:foregroundMark x1="14623" y1="67857" x2="14623" y2="67857"/>
                        <a14:foregroundMark x1="16038" y1="67857" x2="16038" y2="67857"/>
                        <a14:foregroundMark x1="26730" y1="65714" x2="26730" y2="65714"/>
                        <a14:foregroundMark x1="37893" y1="53929" x2="37893" y2="53929"/>
                        <a14:foregroundMark x1="26572" y1="65714" x2="26572" y2="65714"/>
                        <a14:foregroundMark x1="25786" y1="63214" x2="25786" y2="63214"/>
                        <a14:foregroundMark x1="13208" y1="40714" x2="13208" y2="40714"/>
                        <a14:foregroundMark x1="13050" y1="42500" x2="13050" y2="42500"/>
                        <a14:foregroundMark x1="38994" y1="48571" x2="38994" y2="48571"/>
                        <a14:foregroundMark x1="36006" y1="54286" x2="36006" y2="54286"/>
                        <a14:foregroundMark x1="35377" y1="64286" x2="35377" y2="64286"/>
                        <a14:foregroundMark x1="37579" y1="53571" x2="37579" y2="53571"/>
                        <a14:foregroundMark x1="42453" y1="60357" x2="42453" y2="60357"/>
                        <a14:foregroundMark x1="39623" y1="67143" x2="39623" y2="67143"/>
                        <a14:foregroundMark x1="44654" y1="67500" x2="44654" y2="67500"/>
                        <a14:foregroundMark x1="49371" y1="59286" x2="49371" y2="59286"/>
                        <a14:foregroundMark x1="42296" y1="44286" x2="42296" y2="44286"/>
                        <a14:foregroundMark x1="41981" y1="36786" x2="47013" y2="46071"/>
                        <a14:foregroundMark x1="47013" y1="46071" x2="39623" y2="57500"/>
                        <a14:foregroundMark x1="39623" y1="57500" x2="33333" y2="50357"/>
                        <a14:foregroundMark x1="33333" y1="50357" x2="38679" y2="37857"/>
                        <a14:foregroundMark x1="38679" y1="37857" x2="42767" y2="37857"/>
                        <a14:foregroundMark x1="50786" y1="65714" x2="50786" y2="65714"/>
                        <a14:foregroundMark x1="63050" y1="50357" x2="63050" y2="50357"/>
                        <a14:foregroundMark x1="63365" y1="28214" x2="58491" y2="37500"/>
                        <a14:foregroundMark x1="58491" y1="37500" x2="55189" y2="50000"/>
                        <a14:foregroundMark x1="55189" y1="50000" x2="59277" y2="60714"/>
                        <a14:foregroundMark x1="65220" y1="53214" x2="70597" y2="46429"/>
                        <a14:foregroundMark x1="59277" y1="60714" x2="65220" y2="53214"/>
                        <a14:foregroundMark x1="70597" y1="46429" x2="67925" y2="32857"/>
                        <a14:foregroundMark x1="67925" y1="32857" x2="62421" y2="28571"/>
                        <a14:foregroundMark x1="70597" y1="50714" x2="70597" y2="50714"/>
                        <a14:foregroundMark x1="70912" y1="56071" x2="70912" y2="56071"/>
                        <a14:foregroundMark x1="70912" y1="60000" x2="70912" y2="60000"/>
                        <a14:foregroundMark x1="65723" y1="64286" x2="65723" y2="64286"/>
                        <a14:foregroundMark x1="67138" y1="68929" x2="67138" y2="68929"/>
                        <a14:foregroundMark x1="57390" y1="67857" x2="57390" y2="67857"/>
                        <a14:foregroundMark x1="55503" y1="69643" x2="55503" y2="69643"/>
                        <a14:foregroundMark x1="79560" y1="40714" x2="79560" y2="40714"/>
                        <a14:foregroundMark x1="76415" y1="29286" x2="74528" y2="42857"/>
                        <a14:foregroundMark x1="74528" y1="42857" x2="78459" y2="53571"/>
                        <a14:foregroundMark x1="78459" y1="53571" x2="84119" y2="49286"/>
                        <a14:foregroundMark x1="84119" y1="49286" x2="82390" y2="33571"/>
                        <a14:foregroundMark x1="82390" y1="33571" x2="76101" y2="30714"/>
                        <a14:foregroundMark x1="75314" y1="63571" x2="75314" y2="63571"/>
                        <a14:foregroundMark x1="86478" y1="57857" x2="86478" y2="57857"/>
                        <a14:foregroundMark x1="71226" y1="59643" x2="71226" y2="59643"/>
                        <a14:foregroundMark x1="70440" y1="60000" x2="70440" y2="60000"/>
                        <a14:foregroundMark x1="66824" y1="67500" x2="66824" y2="67500"/>
                        <a14:foregroundMark x1="84906" y1="53929" x2="84906" y2="53929"/>
                        <a14:backgroundMark x1="65881" y1="53214" x2="65881" y2="53214"/>
                        <a14:backgroundMark x1="70597" y1="46429" x2="70597" y2="46429"/>
                        <a14:backgroundMark x1="67138" y1="69286" x2="67138" y2="69286"/>
                        <a14:backgroundMark x1="71069" y1="60357" x2="71069" y2="603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79" y="312377"/>
            <a:ext cx="8079041" cy="35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16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283AF-C3C6-4572-991D-D312FBF9E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827" y="4081560"/>
            <a:ext cx="6054298" cy="25403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7737C-0AE8-49FC-8B9A-2A4EF4B71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140" y="236044"/>
            <a:ext cx="4239985" cy="3858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0B06AB-2F81-45EA-BE41-30405F4FBF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827" y="253660"/>
            <a:ext cx="1814313" cy="38581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9A46D1-4BE3-43A2-9F85-F24545C274EF}"/>
              </a:ext>
            </a:extLst>
          </p:cNvPr>
          <p:cNvSpPr txBox="1"/>
          <p:nvPr/>
        </p:nvSpPr>
        <p:spPr>
          <a:xfrm>
            <a:off x="142875" y="151651"/>
            <a:ext cx="26148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latin typeface="Google Sans"/>
              </a:rPr>
              <a:t>CALENDAR TABLE Script in SQL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67C16B-F508-41AB-B57E-B0DD80ECFB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75" y="1489537"/>
            <a:ext cx="248458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The query creates a calendar (date dimension) table from the Date key-opening column in the Zomato dataset.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It converts the date into a proper format and derives useful time attributes such as year, month number, month name, quarter, year–month, weekday number, and weekday name.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5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bg2">
                  <a:lumMod val="60000"/>
                  <a:lumOff val="40000"/>
                </a:schemeClr>
              </a:buClr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5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"/>
              </a:rPr>
              <a:t>It also calculates Indian financial month and financial quarter (April–March).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245BE3-220A-4650-8B46-1629352D1C5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000" l="9524" r="90476">
                        <a14:foregroundMark x1="43452" y1="80000" x2="43452" y2="80000"/>
                        <a14:foregroundMark x1="35119" y1="96000" x2="35119" y2="96000"/>
                        <a14:foregroundMark x1="74405" y1="95000" x2="74405" y2="95000"/>
                        <a14:foregroundMark x1="90476" y1="49667" x2="90476" y2="49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787" y="264974"/>
            <a:ext cx="2614811" cy="514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9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1435"/>
            <a:ext cx="7772400" cy="441325"/>
          </a:xfrm>
        </p:spPr>
        <p:txBody>
          <a:bodyPr>
            <a:noAutofit/>
          </a:bodyPr>
          <a:lstStyle/>
          <a:p>
            <a:r>
              <a:rPr lang="en-IN" sz="2400" dirty="0">
                <a:latin typeface="Google Sans"/>
              </a:rPr>
              <a:t>NO.OF RESTAURANTS based on COUNTRY &amp; CITY</a:t>
            </a:r>
            <a:endParaRPr sz="2400" dirty="0">
              <a:latin typeface="Google Sans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EC891B-C42B-4F1D-8AA5-25ECD0B6D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549" y="1156725"/>
            <a:ext cx="5375463" cy="5501249"/>
          </a:xfrm>
        </p:spPr>
        <p:txBody>
          <a:bodyPr>
            <a:noAutofit/>
          </a:bodyPr>
          <a:lstStyle/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City on columns, Restaurant count on rows, sorted descending for quick insights.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b="0" i="0" cap="none" dirty="0">
              <a:solidFill>
                <a:schemeClr val="tx1"/>
              </a:solidFill>
              <a:effectLst/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It is used to identify high-demand cities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Here we can see Country India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 with city “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ew 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D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elhi“ followed by “Gurgaon” and “</a:t>
            </a:r>
            <a:r>
              <a:rPr lang="en-US" sz="1500" cap="none" dirty="0">
                <a:solidFill>
                  <a:schemeClr val="tx1"/>
                </a:solidFill>
                <a:latin typeface="Google Sans"/>
              </a:rPr>
              <a:t>N</a:t>
            </a:r>
            <a:r>
              <a:rPr lang="en-US" sz="1500" b="0" i="0" cap="none" dirty="0">
                <a:solidFill>
                  <a:schemeClr val="tx1"/>
                </a:solidFill>
                <a:effectLst/>
                <a:latin typeface="Google Sans"/>
              </a:rPr>
              <a:t>oida”, have more restaurants, when compared to other cities.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In this above chart we can see that the overall Count of Restaurants are around “9,551”, in which “New Delhi” has the huge count of “5,473” which is  more than 50% of the restaurant count.</a:t>
            </a: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500" cap="none" dirty="0">
              <a:solidFill>
                <a:schemeClr val="tx1"/>
              </a:solidFill>
              <a:latin typeface="Google Sans"/>
            </a:endParaRPr>
          </a:p>
          <a:p>
            <a:pPr marL="285750" indent="-285750" algn="l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Followed by Gurgaon in the 2</a:t>
            </a:r>
            <a:r>
              <a:rPr lang="en-IN" sz="1500" cap="none" baseline="30000" dirty="0">
                <a:solidFill>
                  <a:schemeClr val="tx1"/>
                </a:solidFill>
                <a:latin typeface="Google Sans"/>
              </a:rPr>
              <a:t>nd</a:t>
            </a:r>
            <a:r>
              <a:rPr lang="en-IN" sz="1500" cap="none" dirty="0">
                <a:solidFill>
                  <a:schemeClr val="tx1"/>
                </a:solidFill>
                <a:latin typeface="Google Sans"/>
              </a:rPr>
              <a:t> place with the count of “1,118”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527971-27CD-4E69-B42C-BCB3987C820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585012" y="1210188"/>
            <a:ext cx="3435350" cy="50990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D65A70-5947-4CDF-9C20-9362D840E3F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480" b="98440" l="6800" r="95280">
                        <a14:foregroundMark x1="10600" y1="80240" x2="5680" y2="86640"/>
                        <a14:foregroundMark x1="5680" y1="86640" x2="4920" y2="93640"/>
                        <a14:foregroundMark x1="4920" y1="93640" x2="11000" y2="99640"/>
                        <a14:foregroundMark x1="11000" y1="99640" x2="18160" y2="96200"/>
                        <a14:foregroundMark x1="18160" y1="96200" x2="26360" y2="96800"/>
                        <a14:foregroundMark x1="26360" y1="96800" x2="42320" y2="94520"/>
                        <a14:foregroundMark x1="42320" y1="94520" x2="63800" y2="96800"/>
                        <a14:foregroundMark x1="63800" y1="96800" x2="84320" y2="95560"/>
                        <a14:foregroundMark x1="84320" y1="95560" x2="92720" y2="93040"/>
                        <a14:foregroundMark x1="92720" y1="93040" x2="85080" y2="93440"/>
                        <a14:foregroundMark x1="85080" y1="93440" x2="91960" y2="91000"/>
                        <a14:foregroundMark x1="91960" y1="91000" x2="87600" y2="85160"/>
                        <a14:foregroundMark x1="87600" y1="85160" x2="79200" y2="88720"/>
                        <a14:foregroundMark x1="79200" y1="88720" x2="62400" y2="87600"/>
                        <a14:foregroundMark x1="62400" y1="87600" x2="57520" y2="82000"/>
                        <a14:foregroundMark x1="57520" y1="82000" x2="51960" y2="86880"/>
                        <a14:foregroundMark x1="51960" y1="86880" x2="43640" y2="87760"/>
                        <a14:foregroundMark x1="43640" y1="87760" x2="37000" y2="91240"/>
                        <a14:foregroundMark x1="37000" y1="91240" x2="14200" y2="88040"/>
                        <a14:foregroundMark x1="14200" y1="88040" x2="10640" y2="81600"/>
                        <a14:foregroundMark x1="10640" y1="81600" x2="9000" y2="81400"/>
                        <a14:foregroundMark x1="36880" y1="65320" x2="36880" y2="65320"/>
                        <a14:foregroundMark x1="36600" y1="63240" x2="36600" y2="63240"/>
                        <a14:foregroundMark x1="52280" y1="93680" x2="69240" y2="96360"/>
                        <a14:foregroundMark x1="69240" y1="96360" x2="76560" y2="94400"/>
                        <a14:foregroundMark x1="76560" y1="94400" x2="72520" y2="88720"/>
                        <a14:foregroundMark x1="72520" y1="88720" x2="50760" y2="91960"/>
                        <a14:foregroundMark x1="50760" y1="91960" x2="50600" y2="92120"/>
                        <a14:foregroundMark x1="81960" y1="95640" x2="73280" y2="94800"/>
                        <a14:foregroundMark x1="73280" y1="94800" x2="66520" y2="97480"/>
                        <a14:foregroundMark x1="66520" y1="97480" x2="76400" y2="98440"/>
                        <a14:foregroundMark x1="76400" y1="98440" x2="81840" y2="95760"/>
                        <a14:foregroundMark x1="91880" y1="83240" x2="93400" y2="92360"/>
                        <a14:foregroundMark x1="93400" y1="92360" x2="91000" y2="85280"/>
                        <a14:foregroundMark x1="91000" y1="85280" x2="90440" y2="84520"/>
                        <a14:foregroundMark x1="95280" y1="88960" x2="95280" y2="88960"/>
                        <a14:foregroundMark x1="94920" y1="90040" x2="94920" y2="90040"/>
                        <a14:foregroundMark x1="94920" y1="90040" x2="94920" y2="90040"/>
                        <a14:foregroundMark x1="6800" y1="90560" x2="6800" y2="90560"/>
                        <a14:foregroundMark x1="6800" y1="90560" x2="6800" y2="90560"/>
                        <a14:foregroundMark x1="27320" y1="8320" x2="27320" y2="8320"/>
                        <a14:foregroundMark x1="27320" y1="8320" x2="27320" y2="8320"/>
                        <a14:foregroundMark x1="29280" y1="6240" x2="29280" y2="6240"/>
                        <a14:foregroundMark x1="29280" y1="6240" x2="29280" y2="6240"/>
                        <a14:foregroundMark x1="30600" y1="4280" x2="30600" y2="4280"/>
                        <a14:foregroundMark x1="54360" y1="4520" x2="54360" y2="4520"/>
                        <a14:foregroundMark x1="50720" y1="3480" x2="50720" y2="3480"/>
                        <a14:foregroundMark x1="70720" y1="4280" x2="70720" y2="42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1084" y="200026"/>
            <a:ext cx="6278095" cy="627809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4" y="244012"/>
            <a:ext cx="8229600" cy="489413"/>
          </a:xfrm>
        </p:spPr>
        <p:txBody>
          <a:bodyPr>
            <a:normAutofit/>
          </a:bodyPr>
          <a:lstStyle/>
          <a:p>
            <a:r>
              <a:rPr sz="2400" dirty="0">
                <a:latin typeface="Google Sans"/>
              </a:rPr>
              <a:t>R</a:t>
            </a:r>
            <a:r>
              <a:rPr lang="en-IN" sz="2400" dirty="0">
                <a:latin typeface="Google Sans"/>
              </a:rPr>
              <a:t>ESTAURANT</a:t>
            </a:r>
            <a:r>
              <a:rPr sz="2400" dirty="0">
                <a:latin typeface="Google Sans"/>
              </a:rPr>
              <a:t> O</a:t>
            </a:r>
            <a:r>
              <a:rPr lang="en-IN" sz="2400" dirty="0">
                <a:latin typeface="Google Sans"/>
              </a:rPr>
              <a:t>PENINGS</a:t>
            </a:r>
            <a:r>
              <a:rPr sz="2400" dirty="0">
                <a:latin typeface="Google Sans"/>
              </a:rPr>
              <a:t> </a:t>
            </a:r>
            <a:r>
              <a:rPr lang="en-IN" sz="2400" dirty="0">
                <a:latin typeface="Google Sans"/>
              </a:rPr>
              <a:t>on YEAR, QUARTER, MONTH 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B4245B-8BC5-49DC-9391-8226C521A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787" y="2929140"/>
            <a:ext cx="8478837" cy="376104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029CBC-75CE-4184-AC0E-51FB9AF55E46}"/>
              </a:ext>
            </a:extLst>
          </p:cNvPr>
          <p:cNvSpPr txBox="1"/>
          <p:nvPr/>
        </p:nvSpPr>
        <p:spPr>
          <a:xfrm>
            <a:off x="614362" y="1035592"/>
            <a:ext cx="791527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In this chart we have taken Date key-Opening Information in a Stacked bar chart to get the detailed Information of Restaurant Openings Yearly, Quarterly &amp;  Month Wise.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Year → Quarter → Month drill-down, This Identifies growth &amp; seasonal patterns.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US" sz="1600" b="0" i="0" dirty="0">
              <a:effectLst/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US" sz="1600" b="0" i="0" dirty="0">
                <a:effectLst/>
                <a:latin typeface="Google Sans"/>
              </a:rPr>
              <a:t>Date hierarchy created using Calendar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057A4A-8108-4324-907A-8FFC84D4C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8286" r="90857">
                        <a14:foregroundMark x1="8571" y1="28571" x2="8571" y2="28571"/>
                        <a14:foregroundMark x1="90857" y1="43714" x2="90857" y2="43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0518" y="1388883"/>
            <a:ext cx="1815882" cy="19734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4370"/>
            <a:ext cx="8229600" cy="58477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Google Sans"/>
              </a:rPr>
              <a:t>COUNT OF RESTAURANTS based on AVERAGE RATING</a:t>
            </a:r>
            <a:endParaRPr sz="2400" dirty="0">
              <a:latin typeface="Google San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BA5DA-A2A7-4FBC-944D-DFBD3BC376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550" y="2958354"/>
            <a:ext cx="4581524" cy="348859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A0BC0-4B57-45F3-92F3-D32D33A791E7}"/>
              </a:ext>
            </a:extLst>
          </p:cNvPr>
          <p:cNvSpPr txBox="1"/>
          <p:nvPr/>
        </p:nvSpPr>
        <p:spPr>
          <a:xfrm>
            <a:off x="970754" y="833190"/>
            <a:ext cx="67593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>
                <a:latin typeface="Google Sans"/>
              </a:rPr>
              <a:t>=IF(ISNUMBER(S2), LOOKUP(S2, {1,2,3,4,5}, {"Okay 1-2","Good 2-3","Great 3-4","Excellent 4-5", "Excellent 4-5"}), "No Rating")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0A5804-0E11-407B-8A98-98A170FDFC2A}"/>
              </a:ext>
            </a:extLst>
          </p:cNvPr>
          <p:cNvSpPr txBox="1"/>
          <p:nvPr/>
        </p:nvSpPr>
        <p:spPr>
          <a:xfrm>
            <a:off x="161926" y="1892479"/>
            <a:ext cx="413841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This Average Rating is </a:t>
            </a:r>
            <a:r>
              <a:rPr lang="en-IN" sz="1600" b="0" i="0" dirty="0">
                <a:effectLst/>
                <a:latin typeface="Google Sans"/>
              </a:rPr>
              <a:t>Used for quality assessment.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By using the above Formula we have Divided the Average ratings of Restaurant count into 4 categories. 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i.e. If the rating is between “0-2” It would be shown as “Okay”, where as if it is under “2-3” rating it is shown as “Good”, same with “3-4” it is shown as “Great” and Finally If it is under “4-5” it is displayed as “Excellent”.</a:t>
            </a: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endParaRPr lang="en-IN" sz="1600" dirty="0">
              <a:latin typeface="Google Sans"/>
            </a:endParaRPr>
          </a:p>
          <a:p>
            <a:pPr marL="285750" indent="-285750">
              <a:buClr>
                <a:schemeClr val="bg2">
                  <a:lumMod val="60000"/>
                  <a:lumOff val="40000"/>
                </a:schemeClr>
              </a:buClr>
              <a:buFont typeface="Wingdings" panose="05000000000000000000" pitchFamily="2" charset="2"/>
              <a:buChar char="v"/>
            </a:pPr>
            <a:r>
              <a:rPr lang="en-IN" sz="1600" dirty="0">
                <a:latin typeface="Google Sans"/>
              </a:rPr>
              <a:t>The above chart shows that (“3-4” “Great”) category of rating has the Maximum count of Numbers which is “4.6k” when compared to other Categories.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CE0ADF-63A5-4CAC-B2A6-7739CEDB7A2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463" y1="14800" x2="20463" y2="14800"/>
                        <a14:foregroundMark x1="40747" y1="18400" x2="40747" y2="18400"/>
                        <a14:foregroundMark x1="62100" y1="18600" x2="62100" y2="18600"/>
                        <a14:foregroundMark x1="81673" y1="17600" x2="81673" y2="17600"/>
                        <a14:foregroundMark x1="81673" y1="40000" x2="81673" y2="40000"/>
                        <a14:foregroundMark x1="60320" y1="42600" x2="60320" y2="42600"/>
                        <a14:foregroundMark x1="40569" y1="40400" x2="40569" y2="40400"/>
                        <a14:foregroundMark x1="16192" y1="40400" x2="16192" y2="40400"/>
                        <a14:backgroundMark x1="20463" y1="60200" x2="20463" y2="60200"/>
                        <a14:backgroundMark x1="21174" y1="57800" x2="21174" y2="57800"/>
                        <a14:backgroundMark x1="21174" y1="57800" x2="21174" y2="57800"/>
                        <a14:backgroundMark x1="9964" y1="53200" x2="50712" y2="58400"/>
                        <a14:backgroundMark x1="50712" y1="58400" x2="83630" y2="57600"/>
                        <a14:backgroundMark x1="83630" y1="57600" x2="14591" y2="53000"/>
                        <a14:backgroundMark x1="14591" y1="53000" x2="30605" y2="55200"/>
                        <a14:backgroundMark x1="30605" y1="55200" x2="53915" y2="52000"/>
                        <a14:backgroundMark x1="53915" y1="52000" x2="69395" y2="54400"/>
                        <a14:backgroundMark x1="69395" y1="54400" x2="82384" y2="53800"/>
                        <a14:backgroundMark x1="82384" y1="53800" x2="96797" y2="64000"/>
                        <a14:backgroundMark x1="96797" y1="64000" x2="60676" y2="89800"/>
                        <a14:backgroundMark x1="60676" y1="89800" x2="48577" y2="92400"/>
                        <a14:backgroundMark x1="48577" y1="92400" x2="36477" y2="89000"/>
                        <a14:backgroundMark x1="36477" y1="89000" x2="25267" y2="80600"/>
                        <a14:backgroundMark x1="25267" y1="80600" x2="17260" y2="70200"/>
                        <a14:backgroundMark x1="17260" y1="70200" x2="8897" y2="49200"/>
                        <a14:backgroundMark x1="31495" y1="63400" x2="42171" y2="53400"/>
                        <a14:backgroundMark x1="42171" y1="53400" x2="73488" y2="50000"/>
                        <a14:backgroundMark x1="73488" y1="50000" x2="87900" y2="54400"/>
                        <a14:backgroundMark x1="87900" y1="54400" x2="86299" y2="72000"/>
                        <a14:backgroundMark x1="86299" y1="72000" x2="53737" y2="99200"/>
                        <a14:backgroundMark x1="53737" y1="99200" x2="38612" y2="96200"/>
                        <a14:backgroundMark x1="38612" y1="96200" x2="30249" y2="87400"/>
                        <a14:backgroundMark x1="30249" y1="87400" x2="31851" y2="62800"/>
                        <a14:backgroundMark x1="41637" y1="62600" x2="41993" y2="66600"/>
                        <a14:backgroundMark x1="43772" y1="66600" x2="43772" y2="66600"/>
                        <a14:backgroundMark x1="43772" y1="66600" x2="43772" y2="66600"/>
                        <a14:backgroundMark x1="43772" y1="66600" x2="43416" y2="61400"/>
                        <a14:backgroundMark x1="42705" y1="58400" x2="37900" y2="67000"/>
                        <a14:backgroundMark x1="61922" y1="60000" x2="55872" y2="72800"/>
                        <a14:backgroundMark x1="55872" y1="72800" x2="55694" y2="73200"/>
                        <a14:backgroundMark x1="79359" y1="62000" x2="79359" y2="62000"/>
                        <a14:backgroundMark x1="81139" y1="57200" x2="76868" y2="71000"/>
                        <a14:backgroundMark x1="76868" y1="71000" x2="76690" y2="71000"/>
                        <a14:backgroundMark x1="85409" y1="57200" x2="79715" y2="68400"/>
                        <a14:backgroundMark x1="79715" y1="68400" x2="79359" y2="63200"/>
                        <a14:backgroundMark x1="43416" y1="77400" x2="33096" y2="90000"/>
                        <a14:backgroundMark x1="33096" y1="90000" x2="41993" y2="74400"/>
                        <a14:backgroundMark x1="41993" y1="74400" x2="45907" y2="90600"/>
                        <a14:backgroundMark x1="45907" y1="90600" x2="37189" y2="88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0550" y="892400"/>
            <a:ext cx="4581524" cy="366022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F9C9D"/>
    </a:accent5>
    <a:accent6>
      <a:srgbClr val="9E5E9B"/>
    </a:accent6>
    <a:hlink>
      <a:srgbClr val="58C1BA"/>
    </a:hlink>
    <a:folHlink>
      <a:srgbClr val="9DD0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</TotalTime>
  <Words>1579</Words>
  <Application>Microsoft Office PowerPoint</Application>
  <PresentationFormat>On-screen Show (4:3)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Book Antiqua</vt:lpstr>
      <vt:lpstr>Century Gothic</vt:lpstr>
      <vt:lpstr>Google Sans</vt:lpstr>
      <vt:lpstr>Wingdings</vt:lpstr>
      <vt:lpstr>Wingdings 3</vt:lpstr>
      <vt:lpstr>Ion</vt:lpstr>
      <vt:lpstr>Zomato Analytics Project</vt:lpstr>
      <vt:lpstr>PowerPoint Presentation</vt:lpstr>
      <vt:lpstr>CONTENTS</vt:lpstr>
      <vt:lpstr>COUNTRY MAP TABLE</vt:lpstr>
      <vt:lpstr>CALENDAR MAP TABLE</vt:lpstr>
      <vt:lpstr>PowerPoint Presentation</vt:lpstr>
      <vt:lpstr>NO.OF RESTAURANTS based on COUNTRY &amp; CITY</vt:lpstr>
      <vt:lpstr>RESTAURANT OPENINGS on YEAR, QUARTER, MONTH </vt:lpstr>
      <vt:lpstr>COUNT OF RESTAURANTS based on AVERAGE RATING</vt:lpstr>
      <vt:lpstr>AVERAGE PRICE BUCKET</vt:lpstr>
      <vt:lpstr>PERCENTAGE OF RESTAURANTs “Has_Table_Booking"</vt:lpstr>
      <vt:lpstr>PowerPoint Presentation</vt:lpstr>
      <vt:lpstr>PERCENTAGE OF RESTAURANTs “Has_Online_Delivery"</vt:lpstr>
      <vt:lpstr>CUISINES &amp; CITY RATINGS</vt:lpstr>
      <vt:lpstr>KPI’s </vt:lpstr>
      <vt:lpstr>SLICERS COUNTRY &amp; YEAR WISE</vt:lpstr>
      <vt:lpstr>FINAL DASHBOARD - TABLEAU</vt:lpstr>
      <vt:lpstr>CONCLUSION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Analytics Dashboard</dc:title>
  <dc:subject/>
  <dc:creator>lenovo</dc:creator>
  <cp:keywords/>
  <dc:description>generated using python-pptx</dc:description>
  <cp:lastModifiedBy>Jaggu Yadav</cp:lastModifiedBy>
  <cp:revision>8</cp:revision>
  <dcterms:created xsi:type="dcterms:W3CDTF">2013-01-27T09:14:16Z</dcterms:created>
  <dcterms:modified xsi:type="dcterms:W3CDTF">2026-02-17T06:37:02Z</dcterms:modified>
  <cp:category/>
</cp:coreProperties>
</file>